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Fraunces"/>
      <p:regular r:id="rId14"/>
      <p:bold r:id="rId15"/>
      <p:italic r:id="rId16"/>
      <p:boldItalic r:id="rId17"/>
    </p:embeddedFont>
    <p:embeddedFont>
      <p:font typeface="Fraunces Medium"/>
      <p:regular r:id="rId18"/>
      <p:bold r:id="rId19"/>
      <p:italic r:id="rId20"/>
      <p:boldItalic r:id="rId21"/>
    </p:embeddedFont>
    <p:embeddedFont>
      <p:font typeface="Epilogue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rauncesMedium-italic.fntdata"/><Relationship Id="rId22" Type="http://schemas.openxmlformats.org/officeDocument/2006/relationships/font" Target="fonts/Epilogue-regular.fntdata"/><Relationship Id="rId21" Type="http://schemas.openxmlformats.org/officeDocument/2006/relationships/font" Target="fonts/FrauncesMedium-boldItalic.fntdata"/><Relationship Id="rId24" Type="http://schemas.openxmlformats.org/officeDocument/2006/relationships/font" Target="fonts/Epilogue-italic.fntdata"/><Relationship Id="rId23" Type="http://schemas.openxmlformats.org/officeDocument/2006/relationships/font" Target="fonts/Epilogue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Epilogue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Fraunces-bold.fntdata"/><Relationship Id="rId14" Type="http://schemas.openxmlformats.org/officeDocument/2006/relationships/font" Target="fonts/Fraunces-regular.fntdata"/><Relationship Id="rId17" Type="http://schemas.openxmlformats.org/officeDocument/2006/relationships/font" Target="fonts/Fraunces-boldItalic.fntdata"/><Relationship Id="rId16" Type="http://schemas.openxmlformats.org/officeDocument/2006/relationships/font" Target="fonts/Fraunces-italic.fntdata"/><Relationship Id="rId19" Type="http://schemas.openxmlformats.org/officeDocument/2006/relationships/font" Target="fonts/FrauncesMedium-bold.fntdata"/><Relationship Id="rId18" Type="http://schemas.openxmlformats.org/officeDocument/2006/relationships/font" Target="fonts/FrauncesMedium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0E2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0E26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2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Building a C-Based Chat Server</a:t>
            </a:r>
            <a:endParaRPr b="0" i="0" sz="4450" u="none" cap="none" strike="noStrike"/>
          </a:p>
        </p:txBody>
      </p:sp>
      <p:sp>
        <p:nvSpPr>
          <p:cNvPr id="54" name="Google Shape;54;p12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This presentation will explore the design and implementation of a chat server developed in C, showcasing its capabilities for real-time communication and file sharing.</a:t>
            </a:r>
            <a:endParaRPr b="0" i="0" sz="1750" u="none" cap="none" strike="noStrike"/>
          </a:p>
        </p:txBody>
      </p:sp>
      <p:sp>
        <p:nvSpPr>
          <p:cNvPr id="55" name="Google Shape;55;p12"/>
          <p:cNvSpPr/>
          <p:nvPr/>
        </p:nvSpPr>
        <p:spPr>
          <a:xfrm>
            <a:off x="12763525" y="7082575"/>
            <a:ext cx="1866900" cy="1146900"/>
          </a:xfrm>
          <a:prstGeom prst="rect">
            <a:avLst/>
          </a:prstGeom>
          <a:solidFill>
            <a:srgbClr val="080E26"/>
          </a:solidFill>
          <a:ln cap="flat" cmpd="sng" w="9525">
            <a:solidFill>
              <a:srgbClr val="080E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/>
          <p:nvPr/>
        </p:nvSpPr>
        <p:spPr>
          <a:xfrm>
            <a:off x="793790" y="1496616"/>
            <a:ext cx="309074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Presentation Overview</a:t>
            </a:r>
            <a:endParaRPr b="0" i="0" sz="2200" u="none" cap="none" strike="noStrike"/>
          </a:p>
        </p:txBody>
      </p:sp>
      <p:pic>
        <p:nvPicPr>
          <p:cNvPr descr="preencoded.png" id="62" name="Google Shape;6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304574"/>
            <a:ext cx="6521410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/>
          <p:nvPr/>
        </p:nvSpPr>
        <p:spPr>
          <a:xfrm>
            <a:off x="1020604" y="343864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System Architecture</a:t>
            </a:r>
            <a:endParaRPr b="0" i="0" sz="2200" u="none" cap="none" strike="noStrike"/>
          </a:p>
        </p:txBody>
      </p:sp>
      <p:sp>
        <p:nvSpPr>
          <p:cNvPr id="64" name="Google Shape;64;p13"/>
          <p:cNvSpPr/>
          <p:nvPr/>
        </p:nvSpPr>
        <p:spPr>
          <a:xfrm>
            <a:off x="1020604" y="3929063"/>
            <a:ext cx="606778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Understanding the foundational components.</a:t>
            </a:r>
            <a:endParaRPr b="0" i="0" sz="1750" u="none" cap="none" strike="noStrike"/>
          </a:p>
        </p:txBody>
      </p:sp>
      <p:pic>
        <p:nvPicPr>
          <p:cNvPr descr="preencoded.png" id="65" name="Google Shape;6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15200" y="2304574"/>
            <a:ext cx="6521410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/>
          <p:nvPr/>
        </p:nvSpPr>
        <p:spPr>
          <a:xfrm>
            <a:off x="7542014" y="343864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Key Features</a:t>
            </a:r>
            <a:endParaRPr b="0" i="0" sz="2200" u="none" cap="none" strike="noStrike"/>
          </a:p>
        </p:txBody>
      </p:sp>
      <p:sp>
        <p:nvSpPr>
          <p:cNvPr id="67" name="Google Shape;67;p13"/>
          <p:cNvSpPr/>
          <p:nvPr/>
        </p:nvSpPr>
        <p:spPr>
          <a:xfrm>
            <a:off x="7542014" y="3929063"/>
            <a:ext cx="606778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Exploring messaging and file transfer.</a:t>
            </a:r>
            <a:endParaRPr b="0" i="0" sz="1750" u="none" cap="none" strike="noStrike"/>
          </a:p>
        </p:txBody>
      </p:sp>
      <p:pic>
        <p:nvPicPr>
          <p:cNvPr descr="preencoded.png" id="68" name="Google Shape;68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4518779"/>
            <a:ext cx="6521410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/>
          <p:nvPr/>
        </p:nvSpPr>
        <p:spPr>
          <a:xfrm>
            <a:off x="1020604" y="5652849"/>
            <a:ext cx="320194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Implementation Details</a:t>
            </a:r>
            <a:endParaRPr b="0" i="0" sz="2200" u="none" cap="none" strike="noStrike"/>
          </a:p>
        </p:txBody>
      </p:sp>
      <p:sp>
        <p:nvSpPr>
          <p:cNvPr id="70" name="Google Shape;70;p13"/>
          <p:cNvSpPr/>
          <p:nvPr/>
        </p:nvSpPr>
        <p:spPr>
          <a:xfrm>
            <a:off x="1020604" y="6143268"/>
            <a:ext cx="606778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Diving into the C codebase.</a:t>
            </a:r>
            <a:endParaRPr b="0" i="0" sz="1750" u="none" cap="none" strike="noStrike"/>
          </a:p>
        </p:txBody>
      </p:sp>
      <p:pic>
        <p:nvPicPr>
          <p:cNvPr descr="preencoded.png" id="71" name="Google Shape;71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315200" y="4518779"/>
            <a:ext cx="6521410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3"/>
          <p:cNvSpPr/>
          <p:nvPr/>
        </p:nvSpPr>
        <p:spPr>
          <a:xfrm>
            <a:off x="7542014" y="5652849"/>
            <a:ext cx="310169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Challenges &amp; Solutions</a:t>
            </a:r>
            <a:endParaRPr b="0" i="0" sz="2200" u="none" cap="none" strike="noStrike"/>
          </a:p>
        </p:txBody>
      </p:sp>
      <p:sp>
        <p:nvSpPr>
          <p:cNvPr id="73" name="Google Shape;73;p13"/>
          <p:cNvSpPr/>
          <p:nvPr/>
        </p:nvSpPr>
        <p:spPr>
          <a:xfrm>
            <a:off x="7542014" y="6143268"/>
            <a:ext cx="606778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Overcoming common network programming hurdles.</a:t>
            </a:r>
            <a:endParaRPr b="0" i="0" sz="1750" u="none" cap="none" strike="noStrike"/>
          </a:p>
        </p:txBody>
      </p:sp>
      <p:sp>
        <p:nvSpPr>
          <p:cNvPr id="74" name="Google Shape;74;p13"/>
          <p:cNvSpPr/>
          <p:nvPr/>
        </p:nvSpPr>
        <p:spPr>
          <a:xfrm>
            <a:off x="12814425" y="6980775"/>
            <a:ext cx="1815900" cy="1248900"/>
          </a:xfrm>
          <a:prstGeom prst="rect">
            <a:avLst/>
          </a:prstGeom>
          <a:solidFill>
            <a:srgbClr val="080E26"/>
          </a:solidFill>
          <a:ln cap="flat" cmpd="sng" w="9525">
            <a:solidFill>
              <a:srgbClr val="080E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0E26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/>
          <p:nvPr/>
        </p:nvSpPr>
        <p:spPr>
          <a:xfrm>
            <a:off x="592217" y="465296"/>
            <a:ext cx="69795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Fraunces Medium"/>
              <a:buNone/>
            </a:pPr>
            <a:r>
              <a:rPr b="0" i="0" lang="en-US" sz="330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Server Architecture: The Core Hub</a:t>
            </a:r>
            <a:endParaRPr b="0" i="0" sz="3300" u="none" cap="none" strike="noStrike"/>
          </a:p>
        </p:txBody>
      </p:sp>
      <p:sp>
        <p:nvSpPr>
          <p:cNvPr id="81" name="Google Shape;81;p14"/>
          <p:cNvSpPr/>
          <p:nvPr/>
        </p:nvSpPr>
        <p:spPr>
          <a:xfrm>
            <a:off x="592217" y="1416963"/>
            <a:ext cx="2216825" cy="2644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24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Fraunces Medium"/>
              <a:buNone/>
            </a:pPr>
            <a:r>
              <a:rPr b="0" i="0" lang="en-US" sz="16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Multi-Client Handling</a:t>
            </a:r>
            <a:endParaRPr b="0" i="0" sz="1650" u="none" cap="none" strike="noStrike"/>
          </a:p>
        </p:txBody>
      </p:sp>
      <p:sp>
        <p:nvSpPr>
          <p:cNvPr id="82" name="Google Shape;82;p14"/>
          <p:cNvSpPr/>
          <p:nvPr/>
        </p:nvSpPr>
        <p:spPr>
          <a:xfrm>
            <a:off x="592217" y="1850588"/>
            <a:ext cx="6516600" cy="8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300"/>
              <a:buFont typeface="Epilogue"/>
              <a:buNone/>
            </a:pPr>
            <a:r>
              <a:rPr b="0" i="0" lang="en-US" sz="13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The server is designed to manage up to </a:t>
            </a:r>
            <a:r>
              <a:rPr b="1" i="0" lang="en-US" sz="13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10 concurrent clients</a:t>
            </a:r>
            <a:r>
              <a:rPr b="0" i="0" lang="en-US" sz="13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, utilizing a </a:t>
            </a:r>
            <a:r>
              <a:rPr b="0" i="0" lang="en-US" sz="1300" u="none" cap="none" strike="noStrike">
                <a:solidFill>
                  <a:srgbClr val="5E98F1"/>
                </a:solidFill>
                <a:latin typeface="Epilogue"/>
                <a:ea typeface="Epilogue"/>
                <a:cs typeface="Epilogue"/>
                <a:sym typeface="Epilogue"/>
              </a:rPr>
              <a:t>thread-per-client model</a:t>
            </a:r>
            <a:r>
              <a:rPr b="0" i="0" lang="en-US" sz="13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 to ensure responsive and independent client interactions.</a:t>
            </a:r>
            <a:endParaRPr b="0" i="0" sz="1300" u="none" cap="none" strike="noStrike"/>
          </a:p>
        </p:txBody>
      </p:sp>
      <p:sp>
        <p:nvSpPr>
          <p:cNvPr id="83" name="Google Shape;83;p14"/>
          <p:cNvSpPr/>
          <p:nvPr/>
        </p:nvSpPr>
        <p:spPr>
          <a:xfrm>
            <a:off x="592217" y="8335208"/>
            <a:ext cx="13445966" cy="5412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300"/>
              <a:buFont typeface="Epilogue"/>
              <a:buNone/>
            </a:pPr>
            <a:r>
              <a:rPr b="0" i="0" lang="en-US" sz="13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A critical section protects shared resources, preveting race conditions during client management and message broadcasting. This ensures data integrity and system stability under load.</a:t>
            </a:r>
            <a:endParaRPr b="0" i="0" sz="1300" u="none" cap="none" strike="noStrike"/>
          </a:p>
        </p:txBody>
      </p:sp>
      <p:sp>
        <p:nvSpPr>
          <p:cNvPr id="84" name="Google Shape;84;p14"/>
          <p:cNvSpPr/>
          <p:nvPr/>
        </p:nvSpPr>
        <p:spPr>
          <a:xfrm>
            <a:off x="12509400" y="7717125"/>
            <a:ext cx="2121000" cy="541200"/>
          </a:xfrm>
          <a:prstGeom prst="rect">
            <a:avLst/>
          </a:prstGeom>
          <a:solidFill>
            <a:srgbClr val="080E26"/>
          </a:solidFill>
          <a:ln cap="flat" cmpd="sng" w="9525">
            <a:solidFill>
              <a:srgbClr val="080E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/>
          <p:nvPr/>
        </p:nvSpPr>
        <p:spPr>
          <a:xfrm>
            <a:off x="5284125" y="2697325"/>
            <a:ext cx="2409600" cy="1798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 txBox="1"/>
          <p:nvPr/>
        </p:nvSpPr>
        <p:spPr>
          <a:xfrm>
            <a:off x="5555275" y="3041575"/>
            <a:ext cx="2216700" cy="15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Socket Init 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(WSAStartup, 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 Create Socket)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</p:txBody>
      </p:sp>
      <p:sp>
        <p:nvSpPr>
          <p:cNvPr id="87" name="Google Shape;87;p14"/>
          <p:cNvSpPr/>
          <p:nvPr/>
        </p:nvSpPr>
        <p:spPr>
          <a:xfrm>
            <a:off x="8575013" y="2742250"/>
            <a:ext cx="2409600" cy="1798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/>
          <p:nvPr/>
        </p:nvSpPr>
        <p:spPr>
          <a:xfrm>
            <a:off x="11628575" y="2742250"/>
            <a:ext cx="2409600" cy="1798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/>
          <p:cNvSpPr/>
          <p:nvPr/>
        </p:nvSpPr>
        <p:spPr>
          <a:xfrm>
            <a:off x="11652050" y="5358313"/>
            <a:ext cx="2409600" cy="1798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/>
          <p:nvPr/>
        </p:nvSpPr>
        <p:spPr>
          <a:xfrm>
            <a:off x="8622000" y="5324425"/>
            <a:ext cx="2409600" cy="1798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4"/>
          <p:cNvSpPr/>
          <p:nvPr/>
        </p:nvSpPr>
        <p:spPr>
          <a:xfrm>
            <a:off x="5484050" y="5324425"/>
            <a:ext cx="2409600" cy="1798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/>
          <p:nvPr/>
        </p:nvSpPr>
        <p:spPr>
          <a:xfrm>
            <a:off x="2223725" y="5324425"/>
            <a:ext cx="2409600" cy="1798500"/>
          </a:xfrm>
          <a:prstGeom prst="rect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8668988" y="3094700"/>
            <a:ext cx="2409600" cy="14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Connect to Server</a:t>
            </a:r>
            <a:endParaRPr b="1" sz="1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(IP, Port)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</p:txBody>
      </p:sp>
      <p:sp>
        <p:nvSpPr>
          <p:cNvPr id="94" name="Google Shape;94;p14"/>
          <p:cNvSpPr txBox="1"/>
          <p:nvPr/>
        </p:nvSpPr>
        <p:spPr>
          <a:xfrm>
            <a:off x="11857375" y="3035450"/>
            <a:ext cx="2121000" cy="13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Main Loop  - Handle Input - Send/Receive </a:t>
            </a:r>
            <a:endParaRPr b="1" sz="1900"/>
          </a:p>
        </p:txBody>
      </p:sp>
      <p:sp>
        <p:nvSpPr>
          <p:cNvPr id="95" name="Google Shape;95;p14"/>
          <p:cNvSpPr txBox="1"/>
          <p:nvPr/>
        </p:nvSpPr>
        <p:spPr>
          <a:xfrm>
            <a:off x="11744975" y="5784000"/>
            <a:ext cx="2409600" cy="14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Send File Module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(Header, Data)</a:t>
            </a:r>
            <a:endParaRPr b="1" sz="1900"/>
          </a:p>
        </p:txBody>
      </p:sp>
      <p:sp>
        <p:nvSpPr>
          <p:cNvPr id="96" name="Google Shape;96;p14"/>
          <p:cNvSpPr txBox="1"/>
          <p:nvPr/>
        </p:nvSpPr>
        <p:spPr>
          <a:xfrm>
            <a:off x="8826875" y="5826275"/>
            <a:ext cx="1976700" cy="14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Receive File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 (Header, Save) </a:t>
            </a:r>
            <a:endParaRPr b="1" sz="1900"/>
          </a:p>
        </p:txBody>
      </p:sp>
      <p:sp>
        <p:nvSpPr>
          <p:cNvPr id="97" name="Google Shape;97;p14"/>
          <p:cNvSpPr txBox="1"/>
          <p:nvPr/>
        </p:nvSpPr>
        <p:spPr>
          <a:xfrm>
            <a:off x="5772275" y="5589025"/>
            <a:ext cx="1951800" cy="15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Message Handling (Send/Receive) </a:t>
            </a:r>
            <a:endParaRPr b="1" sz="1900"/>
          </a:p>
        </p:txBody>
      </p:sp>
      <p:sp>
        <p:nvSpPr>
          <p:cNvPr id="98" name="Google Shape;98;p14"/>
          <p:cNvSpPr txBox="1"/>
          <p:nvPr/>
        </p:nvSpPr>
        <p:spPr>
          <a:xfrm>
            <a:off x="2429225" y="5575925"/>
            <a:ext cx="1976700" cy="14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/>
              <a:t>Cleanup (Close Socket, Files, WSACleanup)</a:t>
            </a:r>
            <a:endParaRPr b="1" sz="1900"/>
          </a:p>
        </p:txBody>
      </p:sp>
      <p:sp>
        <p:nvSpPr>
          <p:cNvPr id="99" name="Google Shape;99;p14"/>
          <p:cNvSpPr txBox="1"/>
          <p:nvPr/>
        </p:nvSpPr>
        <p:spPr>
          <a:xfrm>
            <a:off x="2554450" y="3442063"/>
            <a:ext cx="1306500" cy="373200"/>
          </a:xfrm>
          <a:prstGeom prst="rect">
            <a:avLst/>
          </a:prstGeom>
          <a:solidFill>
            <a:srgbClr val="76A5A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 Input</a:t>
            </a:r>
            <a:endParaRPr/>
          </a:p>
        </p:txBody>
      </p:sp>
      <p:sp>
        <p:nvSpPr>
          <p:cNvPr id="100" name="Google Shape;100;p14"/>
          <p:cNvSpPr txBox="1"/>
          <p:nvPr/>
        </p:nvSpPr>
        <p:spPr>
          <a:xfrm>
            <a:off x="461600" y="6012600"/>
            <a:ext cx="1306500" cy="3732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SERVER</a:t>
            </a:r>
            <a:endParaRPr/>
          </a:p>
        </p:txBody>
      </p:sp>
      <p:cxnSp>
        <p:nvCxnSpPr>
          <p:cNvPr id="101" name="Google Shape;101;p14"/>
          <p:cNvCxnSpPr>
            <a:stCxn id="99" idx="3"/>
            <a:endCxn id="85" idx="1"/>
          </p:cNvCxnSpPr>
          <p:nvPr/>
        </p:nvCxnSpPr>
        <p:spPr>
          <a:xfrm flipH="1" rot="10800000">
            <a:off x="3860950" y="3596563"/>
            <a:ext cx="1423200" cy="3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" name="Google Shape;102;p14"/>
          <p:cNvCxnSpPr/>
          <p:nvPr/>
        </p:nvCxnSpPr>
        <p:spPr>
          <a:xfrm flipH="1" rot="10800000">
            <a:off x="7693725" y="3589225"/>
            <a:ext cx="895500" cy="14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" name="Google Shape;103;p14"/>
          <p:cNvCxnSpPr/>
          <p:nvPr/>
        </p:nvCxnSpPr>
        <p:spPr>
          <a:xfrm flipH="1" rot="10800000">
            <a:off x="10984625" y="3637150"/>
            <a:ext cx="672300" cy="8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4"/>
          <p:cNvCxnSpPr/>
          <p:nvPr/>
        </p:nvCxnSpPr>
        <p:spPr>
          <a:xfrm flipH="1">
            <a:off x="7773725" y="6149300"/>
            <a:ext cx="883800" cy="25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Google Shape;105;p14"/>
          <p:cNvCxnSpPr/>
          <p:nvPr/>
        </p:nvCxnSpPr>
        <p:spPr>
          <a:xfrm flipH="1">
            <a:off x="4647200" y="6198950"/>
            <a:ext cx="883800" cy="25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4"/>
          <p:cNvCxnSpPr/>
          <p:nvPr/>
        </p:nvCxnSpPr>
        <p:spPr>
          <a:xfrm flipH="1">
            <a:off x="10977125" y="6248875"/>
            <a:ext cx="687300" cy="17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7" name="Google Shape;107;p14"/>
          <p:cNvCxnSpPr>
            <a:stCxn id="88" idx="2"/>
            <a:endCxn id="89" idx="0"/>
          </p:cNvCxnSpPr>
          <p:nvPr/>
        </p:nvCxnSpPr>
        <p:spPr>
          <a:xfrm>
            <a:off x="12833375" y="4540750"/>
            <a:ext cx="23400" cy="817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4"/>
          <p:cNvCxnSpPr>
            <a:stCxn id="92" idx="1"/>
          </p:cNvCxnSpPr>
          <p:nvPr/>
        </p:nvCxnSpPr>
        <p:spPr>
          <a:xfrm rot="10800000">
            <a:off x="1768025" y="6179875"/>
            <a:ext cx="455700" cy="43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0E26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/>
          <p:nvPr/>
        </p:nvSpPr>
        <p:spPr>
          <a:xfrm>
            <a:off x="801390" y="195066"/>
            <a:ext cx="95625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Client-Server Communication Flow</a:t>
            </a:r>
            <a:endParaRPr b="0" i="0" sz="4450" u="none" cap="none" strike="noStrike"/>
          </a:p>
        </p:txBody>
      </p:sp>
      <p:sp>
        <p:nvSpPr>
          <p:cNvPr id="115" name="Google Shape;115;p15"/>
          <p:cNvSpPr/>
          <p:nvPr/>
        </p:nvSpPr>
        <p:spPr>
          <a:xfrm>
            <a:off x="793790" y="980173"/>
            <a:ext cx="13042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Messages travel seamlessly between clients and the server. When a user sends a message, it's relayed through the server, ensuring efficient and reliable delivery to all intended recipients, regardless of their device.</a:t>
            </a:r>
            <a:endParaRPr b="0" i="0" sz="1750" u="none" cap="none" strike="noStrike"/>
          </a:p>
        </p:txBody>
      </p:sp>
      <p:sp>
        <p:nvSpPr>
          <p:cNvPr id="116" name="Google Shape;116;p15"/>
          <p:cNvSpPr/>
          <p:nvPr/>
        </p:nvSpPr>
        <p:spPr>
          <a:xfrm>
            <a:off x="12763525" y="7082575"/>
            <a:ext cx="1866900" cy="1146900"/>
          </a:xfrm>
          <a:prstGeom prst="rect">
            <a:avLst/>
          </a:prstGeom>
          <a:solidFill>
            <a:srgbClr val="080E26"/>
          </a:solidFill>
          <a:ln cap="flat" cmpd="sng" w="9525">
            <a:solidFill>
              <a:srgbClr val="080E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 txBox="1"/>
          <p:nvPr/>
        </p:nvSpPr>
        <p:spPr>
          <a:xfrm>
            <a:off x="2189350" y="6963150"/>
            <a:ext cx="24096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server terminal</a:t>
            </a:r>
            <a:endParaRPr sz="2000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118" name="Google Shape;118;p15"/>
          <p:cNvSpPr txBox="1"/>
          <p:nvPr/>
        </p:nvSpPr>
        <p:spPr>
          <a:xfrm>
            <a:off x="7070863" y="6963150"/>
            <a:ext cx="16968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client - 1</a:t>
            </a:r>
            <a:endParaRPr sz="1800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11698500" y="6963150"/>
            <a:ext cx="21381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client - 2</a:t>
            </a:r>
            <a:endParaRPr sz="1800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120" name="Google Shape;120;p15" title="Screenshot 2025-07-11 223653.png"/>
          <p:cNvPicPr preferRelativeResize="0"/>
          <p:nvPr/>
        </p:nvPicPr>
        <p:blipFill rotWithShape="1">
          <a:blip r:embed="rId3">
            <a:alphaModFix/>
          </a:blip>
          <a:srcRect b="0" l="0" r="19736" t="0"/>
          <a:stretch/>
        </p:blipFill>
        <p:spPr>
          <a:xfrm>
            <a:off x="152400" y="2086875"/>
            <a:ext cx="5246900" cy="47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5" title="Screenshot 2025-07-11 223642.png"/>
          <p:cNvPicPr preferRelativeResize="0"/>
          <p:nvPr/>
        </p:nvPicPr>
        <p:blipFill rotWithShape="1">
          <a:blip r:embed="rId4">
            <a:alphaModFix/>
          </a:blip>
          <a:srcRect b="0" l="0" r="31276" t="0"/>
          <a:stretch/>
        </p:blipFill>
        <p:spPr>
          <a:xfrm>
            <a:off x="5857825" y="2057663"/>
            <a:ext cx="4122899" cy="47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5" title="Screenshot 2025-07-11 22363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67050" y="3274673"/>
            <a:ext cx="4344875" cy="3267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0E26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/>
          <p:nvPr/>
        </p:nvSpPr>
        <p:spPr>
          <a:xfrm>
            <a:off x="793790" y="638294"/>
            <a:ext cx="956262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Client-Server Communication Flow</a:t>
            </a:r>
            <a:endParaRPr b="0" i="0" sz="4450" u="none" cap="none" strike="noStrike"/>
          </a:p>
        </p:txBody>
      </p:sp>
      <p:sp>
        <p:nvSpPr>
          <p:cNvPr id="129" name="Google Shape;129;p16"/>
          <p:cNvSpPr/>
          <p:nvPr/>
        </p:nvSpPr>
        <p:spPr>
          <a:xfrm>
            <a:off x="7299960" y="1800701"/>
            <a:ext cx="30480" cy="5790605"/>
          </a:xfrm>
          <a:prstGeom prst="roundRect">
            <a:avLst>
              <a:gd fmla="val 312558" name="adj"/>
            </a:avLst>
          </a:prstGeom>
          <a:solidFill>
            <a:srgbClr val="414A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6410087" y="2040612"/>
            <a:ext cx="680442" cy="30480"/>
          </a:xfrm>
          <a:prstGeom prst="roundRect">
            <a:avLst>
              <a:gd fmla="val 312558" name="adj"/>
            </a:avLst>
          </a:prstGeom>
          <a:solidFill>
            <a:srgbClr val="414A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6"/>
          <p:cNvSpPr/>
          <p:nvPr/>
        </p:nvSpPr>
        <p:spPr>
          <a:xfrm>
            <a:off x="7060049" y="1800701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6"/>
          <p:cNvSpPr/>
          <p:nvPr/>
        </p:nvSpPr>
        <p:spPr>
          <a:xfrm>
            <a:off x="7145119" y="1843207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650"/>
              <a:buFont typeface="Fraunces Medium"/>
              <a:buNone/>
            </a:pPr>
            <a:r>
              <a:rPr b="0" i="0" lang="en-US" sz="26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1</a:t>
            </a:r>
            <a:endParaRPr b="0" i="0" sz="2650" u="none" cap="none" strike="noStrike"/>
          </a:p>
        </p:txBody>
      </p:sp>
      <p:sp>
        <p:nvSpPr>
          <p:cNvPr id="133" name="Google Shape;133;p16"/>
          <p:cNvSpPr/>
          <p:nvPr/>
        </p:nvSpPr>
        <p:spPr>
          <a:xfrm>
            <a:off x="3291245" y="1878568"/>
            <a:ext cx="288988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Connection Initiation</a:t>
            </a:r>
            <a:endParaRPr b="0" i="0" sz="2200" u="none" cap="none" strike="noStrike"/>
          </a:p>
        </p:txBody>
      </p:sp>
      <p:sp>
        <p:nvSpPr>
          <p:cNvPr id="134" name="Google Shape;134;p16"/>
          <p:cNvSpPr/>
          <p:nvPr/>
        </p:nvSpPr>
        <p:spPr>
          <a:xfrm>
            <a:off x="793790" y="2368987"/>
            <a:ext cx="538734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Clients connect via </a:t>
            </a:r>
            <a:r>
              <a:rPr b="1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TCP sockets</a:t>
            </a: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, providing a reliable, ordered, and error-checked stream of data. The server then assigns a dedicated thread for each connection.</a:t>
            </a:r>
            <a:endParaRPr b="0" i="0" sz="1750" u="none" cap="none" strike="noStrike"/>
          </a:p>
        </p:txBody>
      </p:sp>
      <p:sp>
        <p:nvSpPr>
          <p:cNvPr id="135" name="Google Shape;135;p16"/>
          <p:cNvSpPr/>
          <p:nvPr/>
        </p:nvSpPr>
        <p:spPr>
          <a:xfrm>
            <a:off x="7539871" y="3401497"/>
            <a:ext cx="680442" cy="30480"/>
          </a:xfrm>
          <a:prstGeom prst="roundRect">
            <a:avLst>
              <a:gd fmla="val 312558" name="adj"/>
            </a:avLst>
          </a:prstGeom>
          <a:solidFill>
            <a:srgbClr val="414A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7060049" y="316158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7145119" y="3204091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650"/>
              <a:buFont typeface="Fraunces Medium"/>
              <a:buNone/>
            </a:pPr>
            <a:r>
              <a:rPr b="0" i="0" lang="en-US" sz="26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2</a:t>
            </a:r>
            <a:endParaRPr b="0" i="0" sz="2650" u="none" cap="none" strike="noStrike"/>
          </a:p>
        </p:txBody>
      </p:sp>
      <p:sp>
        <p:nvSpPr>
          <p:cNvPr id="138" name="Google Shape;138;p16"/>
          <p:cNvSpPr/>
          <p:nvPr/>
        </p:nvSpPr>
        <p:spPr>
          <a:xfrm>
            <a:off x="8449270" y="323945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Username Exchange</a:t>
            </a:r>
            <a:endParaRPr b="0" i="0" sz="2200" u="none" cap="none" strike="noStrike"/>
          </a:p>
        </p:txBody>
      </p:sp>
      <p:sp>
        <p:nvSpPr>
          <p:cNvPr id="139" name="Google Shape;139;p16"/>
          <p:cNvSpPr/>
          <p:nvPr/>
        </p:nvSpPr>
        <p:spPr>
          <a:xfrm>
            <a:off x="8449270" y="3729871"/>
            <a:ext cx="538734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Upon successful connection, clients send their chosen username to the server, which is then used for message identification across the network.</a:t>
            </a:r>
            <a:endParaRPr b="0" i="0" sz="1750" u="none" cap="none" strike="noStrike"/>
          </a:p>
        </p:txBody>
      </p:sp>
      <p:sp>
        <p:nvSpPr>
          <p:cNvPr id="140" name="Google Shape;140;p16"/>
          <p:cNvSpPr/>
          <p:nvPr/>
        </p:nvSpPr>
        <p:spPr>
          <a:xfrm>
            <a:off x="6410087" y="4638199"/>
            <a:ext cx="680442" cy="30480"/>
          </a:xfrm>
          <a:prstGeom prst="roundRect">
            <a:avLst>
              <a:gd fmla="val 312558" name="adj"/>
            </a:avLst>
          </a:prstGeom>
          <a:solidFill>
            <a:srgbClr val="414A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6"/>
          <p:cNvSpPr/>
          <p:nvPr/>
        </p:nvSpPr>
        <p:spPr>
          <a:xfrm>
            <a:off x="7060049" y="439828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7145119" y="4440793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650"/>
              <a:buFont typeface="Fraunces Medium"/>
              <a:buNone/>
            </a:pPr>
            <a:r>
              <a:rPr b="0" i="0" lang="en-US" sz="26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3</a:t>
            </a:r>
            <a:endParaRPr b="0" i="0" sz="2650" u="none" cap="none" strike="noStrike"/>
          </a:p>
        </p:txBody>
      </p:sp>
      <p:sp>
        <p:nvSpPr>
          <p:cNvPr id="143" name="Google Shape;143;p16"/>
          <p:cNvSpPr/>
          <p:nvPr/>
        </p:nvSpPr>
        <p:spPr>
          <a:xfrm>
            <a:off x="2874764" y="4476155"/>
            <a:ext cx="330636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Message &amp; File Handling</a:t>
            </a:r>
            <a:endParaRPr b="0" i="0" sz="2200" u="none" cap="none" strike="noStrike"/>
          </a:p>
        </p:txBody>
      </p:sp>
      <p:sp>
        <p:nvSpPr>
          <p:cNvPr id="144" name="Google Shape;144;p16"/>
          <p:cNvSpPr/>
          <p:nvPr/>
        </p:nvSpPr>
        <p:spPr>
          <a:xfrm>
            <a:off x="793790" y="4966573"/>
            <a:ext cx="538734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The server continuously monitors for incoming messages or file transfer requests, distinguishing between them based on a predefined header.</a:t>
            </a:r>
            <a:endParaRPr b="0" i="0" sz="1750" u="none" cap="none" strike="noStrike"/>
          </a:p>
        </p:txBody>
      </p:sp>
      <p:sp>
        <p:nvSpPr>
          <p:cNvPr id="145" name="Google Shape;145;p16"/>
          <p:cNvSpPr/>
          <p:nvPr/>
        </p:nvSpPr>
        <p:spPr>
          <a:xfrm>
            <a:off x="7539871" y="5875020"/>
            <a:ext cx="680442" cy="30480"/>
          </a:xfrm>
          <a:prstGeom prst="roundRect">
            <a:avLst>
              <a:gd fmla="val 312558" name="adj"/>
            </a:avLst>
          </a:prstGeom>
          <a:solidFill>
            <a:srgbClr val="414A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"/>
          <p:cNvSpPr/>
          <p:nvPr/>
        </p:nvSpPr>
        <p:spPr>
          <a:xfrm>
            <a:off x="7060049" y="563510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/>
          <p:nvPr/>
        </p:nvSpPr>
        <p:spPr>
          <a:xfrm>
            <a:off x="7145119" y="5677614"/>
            <a:ext cx="34016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650"/>
              <a:buFont typeface="Fraunces Medium"/>
              <a:buNone/>
            </a:pPr>
            <a:r>
              <a:rPr b="0" i="0" lang="en-US" sz="265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4</a:t>
            </a:r>
            <a:endParaRPr b="0" i="0" sz="2650" u="none" cap="none" strike="noStrike"/>
          </a:p>
        </p:txBody>
      </p:sp>
      <p:sp>
        <p:nvSpPr>
          <p:cNvPr id="148" name="Google Shape;148;p16"/>
          <p:cNvSpPr/>
          <p:nvPr/>
        </p:nvSpPr>
        <p:spPr>
          <a:xfrm>
            <a:off x="8449270" y="5712976"/>
            <a:ext cx="377809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Disconnection Management</a:t>
            </a:r>
            <a:endParaRPr b="0" i="0" sz="2200" u="none" cap="none" strike="noStrike"/>
          </a:p>
        </p:txBody>
      </p:sp>
      <p:sp>
        <p:nvSpPr>
          <p:cNvPr id="149" name="Google Shape;149;p16"/>
          <p:cNvSpPr/>
          <p:nvPr/>
        </p:nvSpPr>
        <p:spPr>
          <a:xfrm>
            <a:off x="8449270" y="6203394"/>
            <a:ext cx="538734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Proper handling of client disconnections, including resource cleanup and broadcasting departure notifications to remaining users.</a:t>
            </a:r>
            <a:endParaRPr b="0" i="0" sz="1750" u="none" cap="none" strike="noStrike"/>
          </a:p>
        </p:txBody>
      </p:sp>
      <p:sp>
        <p:nvSpPr>
          <p:cNvPr id="150" name="Google Shape;150;p16"/>
          <p:cNvSpPr/>
          <p:nvPr/>
        </p:nvSpPr>
        <p:spPr>
          <a:xfrm>
            <a:off x="12763525" y="7387975"/>
            <a:ext cx="1866900" cy="841500"/>
          </a:xfrm>
          <a:prstGeom prst="rect">
            <a:avLst/>
          </a:prstGeom>
          <a:solidFill>
            <a:srgbClr val="080E26"/>
          </a:solidFill>
          <a:ln cap="flat" cmpd="sng" w="9525">
            <a:solidFill>
              <a:srgbClr val="080E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0E26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/>
          <p:nvPr/>
        </p:nvSpPr>
        <p:spPr>
          <a:xfrm>
            <a:off x="721638" y="566976"/>
            <a:ext cx="8892659" cy="6443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50"/>
              <a:buFont typeface="Fraunces Medium"/>
              <a:buNone/>
            </a:pPr>
            <a:r>
              <a:rPr b="0" i="0" lang="en-US" sz="40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Real-time Messaging &amp; File Transfer</a:t>
            </a:r>
            <a:endParaRPr b="0" i="0" sz="4050" u="none" cap="none" strike="noStrike"/>
          </a:p>
        </p:txBody>
      </p:sp>
      <p:sp>
        <p:nvSpPr>
          <p:cNvPr id="157" name="Google Shape;157;p17"/>
          <p:cNvSpPr/>
          <p:nvPr/>
        </p:nvSpPr>
        <p:spPr>
          <a:xfrm>
            <a:off x="721638" y="1752481"/>
            <a:ext cx="463868" cy="463868"/>
          </a:xfrm>
          <a:prstGeom prst="roundRect">
            <a:avLst>
              <a:gd fmla="val 18671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798969" y="1791117"/>
            <a:ext cx="309205" cy="3865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Fraunces Medium"/>
              <a:buNone/>
            </a:pPr>
            <a:r>
              <a:rPr b="0" i="0" lang="en-US" sz="24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1</a:t>
            </a:r>
            <a:endParaRPr b="0" i="0" sz="2400" u="none" cap="none" strike="noStrike"/>
          </a:p>
        </p:txBody>
      </p:sp>
      <p:sp>
        <p:nvSpPr>
          <p:cNvPr id="159" name="Google Shape;159;p17"/>
          <p:cNvSpPr/>
          <p:nvPr/>
        </p:nvSpPr>
        <p:spPr>
          <a:xfrm>
            <a:off x="1391603" y="1823323"/>
            <a:ext cx="2596158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000"/>
              <a:buFont typeface="Fraunces Medium"/>
              <a:buNone/>
            </a:pPr>
            <a:r>
              <a:rPr b="0" i="0" lang="en-US" sz="20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Broadcast Messaging</a:t>
            </a:r>
            <a:endParaRPr b="0" i="0" sz="2000" u="none" cap="none" strike="noStrike"/>
          </a:p>
        </p:txBody>
      </p:sp>
      <p:sp>
        <p:nvSpPr>
          <p:cNvPr id="160" name="Google Shape;160;p17"/>
          <p:cNvSpPr/>
          <p:nvPr/>
        </p:nvSpPr>
        <p:spPr>
          <a:xfrm>
            <a:off x="1391603" y="2351603"/>
            <a:ext cx="5672138" cy="9897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600"/>
              <a:buFont typeface="Epilogue"/>
              <a:buNone/>
            </a:pPr>
            <a:r>
              <a:rPr b="0" i="0" lang="en-US" sz="16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Messages are formatted with the sender's username and broadcast to all connected clients, excluding the sender, ensuring a dynamic chat environment.</a:t>
            </a:r>
            <a:endParaRPr b="0" i="0" sz="1600" u="none" cap="none" strike="noStrike"/>
          </a:p>
        </p:txBody>
      </p:sp>
      <p:sp>
        <p:nvSpPr>
          <p:cNvPr id="161" name="Google Shape;161;p17"/>
          <p:cNvSpPr/>
          <p:nvPr/>
        </p:nvSpPr>
        <p:spPr>
          <a:xfrm>
            <a:off x="721638" y="3753683"/>
            <a:ext cx="463868" cy="463868"/>
          </a:xfrm>
          <a:prstGeom prst="roundRect">
            <a:avLst>
              <a:gd fmla="val 18671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"/>
          <p:cNvSpPr/>
          <p:nvPr/>
        </p:nvSpPr>
        <p:spPr>
          <a:xfrm>
            <a:off x="798969" y="3792319"/>
            <a:ext cx="309205" cy="3865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400"/>
              <a:buFont typeface="Fraunces Medium"/>
              <a:buNone/>
            </a:pPr>
            <a:r>
              <a:rPr b="0" i="0" lang="en-US" sz="24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2</a:t>
            </a:r>
            <a:endParaRPr b="0" i="0" sz="2400" u="none" cap="none" strike="noStrike"/>
          </a:p>
        </p:txBody>
      </p:sp>
      <p:sp>
        <p:nvSpPr>
          <p:cNvPr id="163" name="Google Shape;163;p17"/>
          <p:cNvSpPr/>
          <p:nvPr/>
        </p:nvSpPr>
        <p:spPr>
          <a:xfrm>
            <a:off x="1391603" y="3824526"/>
            <a:ext cx="2695337" cy="322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000"/>
              <a:buFont typeface="Fraunces Medium"/>
              <a:buNone/>
            </a:pPr>
            <a:r>
              <a:rPr b="0" i="0" lang="en-US" sz="20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File Transfer Protocol</a:t>
            </a:r>
            <a:endParaRPr b="0" i="0" sz="2000" u="none" cap="none" strike="noStrike"/>
          </a:p>
        </p:txBody>
      </p:sp>
      <p:sp>
        <p:nvSpPr>
          <p:cNvPr id="164" name="Google Shape;164;p17"/>
          <p:cNvSpPr/>
          <p:nvPr/>
        </p:nvSpPr>
        <p:spPr>
          <a:xfrm>
            <a:off x="1391603" y="4352806"/>
            <a:ext cx="5672138" cy="10126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600"/>
              <a:buFont typeface="Epilogue"/>
              <a:buNone/>
            </a:pPr>
            <a:r>
              <a:rPr b="0" i="0" lang="en-US" sz="16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Files are sent with a </a:t>
            </a:r>
            <a:r>
              <a:rPr b="0" i="0" lang="en-US" sz="1600" u="none" cap="none" strike="noStrike">
                <a:solidFill>
                  <a:srgbClr val="EBECEF"/>
                </a:solidFill>
                <a:highlight>
                  <a:srgbClr val="181E34"/>
                </a:highlight>
                <a:latin typeface="Consolas"/>
                <a:ea typeface="Consolas"/>
                <a:cs typeface="Consolas"/>
                <a:sym typeface="Consolas"/>
              </a:rPr>
              <a:t>"FILE:[filename]:[filesize]\n"</a:t>
            </a:r>
            <a:r>
              <a:rPr b="0" i="0" lang="en-US" sz="160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 header, allowing the server and clients to manage transfers efficiently.</a:t>
            </a:r>
            <a:endParaRPr b="0" i="0" sz="1600" u="none" cap="none" strike="noStrike"/>
          </a:p>
        </p:txBody>
      </p:sp>
      <p:pic>
        <p:nvPicPr>
          <p:cNvPr descr="preencoded.png" id="165" name="Google Shape;16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0030" y="1211356"/>
            <a:ext cx="6342103" cy="6342103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7"/>
          <p:cNvSpPr/>
          <p:nvPr/>
        </p:nvSpPr>
        <p:spPr>
          <a:xfrm>
            <a:off x="12763525" y="7553450"/>
            <a:ext cx="1866900" cy="675900"/>
          </a:xfrm>
          <a:prstGeom prst="rect">
            <a:avLst/>
          </a:prstGeom>
          <a:solidFill>
            <a:srgbClr val="080E26"/>
          </a:solidFill>
          <a:ln cap="flat" cmpd="sng" w="9525">
            <a:solidFill>
              <a:srgbClr val="080E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0E26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/>
          <p:nvPr/>
        </p:nvSpPr>
        <p:spPr>
          <a:xfrm>
            <a:off x="793790" y="992862"/>
            <a:ext cx="10164247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Implementation Details: C &amp; WinSock</a:t>
            </a:r>
            <a:endParaRPr b="0" i="0" sz="4450" u="none" cap="none" strike="noStrike"/>
          </a:p>
        </p:txBody>
      </p:sp>
      <p:sp>
        <p:nvSpPr>
          <p:cNvPr id="173" name="Google Shape;173;p18"/>
          <p:cNvSpPr/>
          <p:nvPr/>
        </p:nvSpPr>
        <p:spPr>
          <a:xfrm>
            <a:off x="793790" y="2155269"/>
            <a:ext cx="13042821" cy="5081349"/>
          </a:xfrm>
          <a:prstGeom prst="roundRect">
            <a:avLst>
              <a:gd fmla="val 1875" name="adj"/>
            </a:avLst>
          </a:prstGeom>
          <a:noFill/>
          <a:ln cap="flat" cmpd="sng" w="95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801410" y="2162889"/>
            <a:ext cx="13027581" cy="101322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1028343" y="2306598"/>
            <a:ext cx="34507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WinSock2.h</a:t>
            </a:r>
            <a:endParaRPr b="0" i="0" sz="1750" u="none" cap="none" strike="noStrike"/>
          </a:p>
        </p:txBody>
      </p:sp>
      <p:sp>
        <p:nvSpPr>
          <p:cNvPr id="176" name="Google Shape;176;p18"/>
          <p:cNvSpPr/>
          <p:nvPr/>
        </p:nvSpPr>
        <p:spPr>
          <a:xfrm>
            <a:off x="4940379" y="2306598"/>
            <a:ext cx="866179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Provides core network programming functions for Windows environments, including socket creation, binding, listening, and sending/receiving data.</a:t>
            </a:r>
            <a:endParaRPr b="0" i="0" sz="1750" u="none" cap="none" strike="noStrike"/>
          </a:p>
        </p:txBody>
      </p:sp>
      <p:sp>
        <p:nvSpPr>
          <p:cNvPr id="177" name="Google Shape;177;p18"/>
          <p:cNvSpPr/>
          <p:nvPr/>
        </p:nvSpPr>
        <p:spPr>
          <a:xfrm>
            <a:off x="801410" y="3176111"/>
            <a:ext cx="13027581" cy="101322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8"/>
          <p:cNvSpPr/>
          <p:nvPr/>
        </p:nvSpPr>
        <p:spPr>
          <a:xfrm>
            <a:off x="1028343" y="3319820"/>
            <a:ext cx="34507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WSAGetLastError()</a:t>
            </a:r>
            <a:endParaRPr b="0" i="0" sz="1750" u="none" cap="none" strike="noStrike"/>
          </a:p>
        </p:txBody>
      </p:sp>
      <p:sp>
        <p:nvSpPr>
          <p:cNvPr id="179" name="Google Shape;179;p18"/>
          <p:cNvSpPr/>
          <p:nvPr/>
        </p:nvSpPr>
        <p:spPr>
          <a:xfrm>
            <a:off x="4940379" y="3319820"/>
            <a:ext cx="866179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Crucial for debugging and error handling, providing specific error codes for network operations, essential for robust server and client applications.</a:t>
            </a:r>
            <a:endParaRPr b="0" i="0" sz="1750" u="none" cap="none" strike="noStrike"/>
          </a:p>
        </p:txBody>
      </p:sp>
      <p:sp>
        <p:nvSpPr>
          <p:cNvPr id="180" name="Google Shape;180;p18"/>
          <p:cNvSpPr/>
          <p:nvPr/>
        </p:nvSpPr>
        <p:spPr>
          <a:xfrm>
            <a:off x="801410" y="4189333"/>
            <a:ext cx="13027581" cy="101322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8"/>
          <p:cNvSpPr/>
          <p:nvPr/>
        </p:nvSpPr>
        <p:spPr>
          <a:xfrm>
            <a:off x="1028343" y="4333042"/>
            <a:ext cx="34507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_beginthreadex()</a:t>
            </a:r>
            <a:endParaRPr b="0" i="0" sz="1750" u="none" cap="none" strike="noStrike"/>
          </a:p>
        </p:txBody>
      </p:sp>
      <p:sp>
        <p:nvSpPr>
          <p:cNvPr id="182" name="Google Shape;182;p18"/>
          <p:cNvSpPr/>
          <p:nvPr/>
        </p:nvSpPr>
        <p:spPr>
          <a:xfrm>
            <a:off x="4940379" y="4333042"/>
            <a:ext cx="866179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Used for creating client-handling threads, enabling the server to process multiple simultaneous client connections without blocking.</a:t>
            </a:r>
            <a:endParaRPr b="0" i="0" sz="1750" u="none" cap="none" strike="noStrike"/>
          </a:p>
        </p:txBody>
      </p:sp>
      <p:sp>
        <p:nvSpPr>
          <p:cNvPr id="183" name="Google Shape;183;p18"/>
          <p:cNvSpPr/>
          <p:nvPr/>
        </p:nvSpPr>
        <p:spPr>
          <a:xfrm>
            <a:off x="801410" y="5202555"/>
            <a:ext cx="13027581" cy="101322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>
            <a:off x="1028343" y="5346263"/>
            <a:ext cx="34507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CRITICAL_SECTION</a:t>
            </a:r>
            <a:endParaRPr b="0" i="0" sz="1750" u="none" cap="none" strike="noStrike"/>
          </a:p>
        </p:txBody>
      </p:sp>
      <p:sp>
        <p:nvSpPr>
          <p:cNvPr id="185" name="Google Shape;185;p18"/>
          <p:cNvSpPr/>
          <p:nvPr/>
        </p:nvSpPr>
        <p:spPr>
          <a:xfrm>
            <a:off x="4940379" y="5346263"/>
            <a:ext cx="866179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Ensures thread safety when accessing shared data structures like the client list, preventing data corruption from concurrent modifications.</a:t>
            </a:r>
            <a:endParaRPr b="0" i="0" sz="1750" u="none" cap="none" strike="noStrike"/>
          </a:p>
        </p:txBody>
      </p:sp>
      <p:sp>
        <p:nvSpPr>
          <p:cNvPr id="186" name="Google Shape;186;p18"/>
          <p:cNvSpPr/>
          <p:nvPr/>
        </p:nvSpPr>
        <p:spPr>
          <a:xfrm>
            <a:off x="801410" y="6215777"/>
            <a:ext cx="13027581" cy="101322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8"/>
          <p:cNvSpPr/>
          <p:nvPr/>
        </p:nvSpPr>
        <p:spPr>
          <a:xfrm>
            <a:off x="1028343" y="6359485"/>
            <a:ext cx="345078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ioctlsocket()</a:t>
            </a:r>
            <a:endParaRPr b="0" i="0" sz="1750" u="none" cap="none" strike="noStrike"/>
          </a:p>
        </p:txBody>
      </p:sp>
      <p:sp>
        <p:nvSpPr>
          <p:cNvPr id="188" name="Google Shape;188;p18"/>
          <p:cNvSpPr/>
          <p:nvPr/>
        </p:nvSpPr>
        <p:spPr>
          <a:xfrm>
            <a:off x="4940379" y="6359485"/>
            <a:ext cx="866179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Sets client sockets to non-blocking mode (FIONBIO), allowing the client to simultaneously send input and receive messages without waiting.</a:t>
            </a:r>
            <a:endParaRPr b="0" i="0" sz="1750" u="none" cap="none" strike="noStrike"/>
          </a:p>
        </p:txBody>
      </p:sp>
      <p:sp>
        <p:nvSpPr>
          <p:cNvPr id="189" name="Google Shape;189;p18"/>
          <p:cNvSpPr/>
          <p:nvPr/>
        </p:nvSpPr>
        <p:spPr>
          <a:xfrm>
            <a:off x="12763525" y="7387975"/>
            <a:ext cx="1866900" cy="841500"/>
          </a:xfrm>
          <a:prstGeom prst="rect">
            <a:avLst/>
          </a:prstGeom>
          <a:solidFill>
            <a:srgbClr val="080E26"/>
          </a:solidFill>
          <a:ln cap="flat" cmpd="sng" w="9525">
            <a:solidFill>
              <a:srgbClr val="080E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0E26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/>
          <p:nvPr/>
        </p:nvSpPr>
        <p:spPr>
          <a:xfrm>
            <a:off x="793790" y="676632"/>
            <a:ext cx="7384375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Key Challenges &amp; Solutions</a:t>
            </a:r>
            <a:endParaRPr b="0" i="0" sz="4450" u="none" cap="none" strike="noStrike"/>
          </a:p>
        </p:txBody>
      </p:sp>
      <p:sp>
        <p:nvSpPr>
          <p:cNvPr id="196" name="Google Shape;196;p19"/>
          <p:cNvSpPr/>
          <p:nvPr/>
        </p:nvSpPr>
        <p:spPr>
          <a:xfrm>
            <a:off x="793790" y="2148721"/>
            <a:ext cx="6407944" cy="121920"/>
          </a:xfrm>
          <a:prstGeom prst="roundRect">
            <a:avLst>
              <a:gd fmla="val 78139" name="adj"/>
            </a:avLst>
          </a:prstGeom>
          <a:solidFill>
            <a:srgbClr val="8C98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9"/>
          <p:cNvSpPr/>
          <p:nvPr/>
        </p:nvSpPr>
        <p:spPr>
          <a:xfrm>
            <a:off x="3657540" y="1839039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8C98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8" name="Google Shape;19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61614" y="2009180"/>
            <a:ext cx="272177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9"/>
          <p:cNvSpPr/>
          <p:nvPr/>
        </p:nvSpPr>
        <p:spPr>
          <a:xfrm>
            <a:off x="1051084" y="2746177"/>
            <a:ext cx="286297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Concurrency Control</a:t>
            </a:r>
            <a:endParaRPr b="0" i="0" sz="2200" u="none" cap="none" strike="noStrike"/>
          </a:p>
        </p:txBody>
      </p:sp>
      <p:sp>
        <p:nvSpPr>
          <p:cNvPr id="200" name="Google Shape;200;p19"/>
          <p:cNvSpPr/>
          <p:nvPr/>
        </p:nvSpPr>
        <p:spPr>
          <a:xfrm>
            <a:off x="1051084" y="3236595"/>
            <a:ext cx="589335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Implemented </a:t>
            </a:r>
            <a:r>
              <a:rPr b="1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Critical Sections</a:t>
            </a: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 to manage shared resources and prevent race conditions, particularly for client list modifications.</a:t>
            </a:r>
            <a:endParaRPr b="0" i="0" sz="1750" u="none" cap="none" strike="noStrike"/>
          </a:p>
        </p:txBody>
      </p:sp>
      <p:sp>
        <p:nvSpPr>
          <p:cNvPr id="201" name="Google Shape;201;p19"/>
          <p:cNvSpPr/>
          <p:nvPr/>
        </p:nvSpPr>
        <p:spPr>
          <a:xfrm>
            <a:off x="7428548" y="2148721"/>
            <a:ext cx="6408063" cy="121920"/>
          </a:xfrm>
          <a:prstGeom prst="roundRect">
            <a:avLst>
              <a:gd fmla="val 78139" name="adj"/>
            </a:avLst>
          </a:prstGeom>
          <a:solidFill>
            <a:srgbClr val="8C98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10292298" y="1839039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8C98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3" name="Google Shape;203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96371" y="2009180"/>
            <a:ext cx="272177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9"/>
          <p:cNvSpPr/>
          <p:nvPr/>
        </p:nvSpPr>
        <p:spPr>
          <a:xfrm>
            <a:off x="7685842" y="2746177"/>
            <a:ext cx="2849047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Partial File Transfers</a:t>
            </a:r>
            <a:endParaRPr b="0" i="0" sz="2200" u="none" cap="none" strike="noStrike"/>
          </a:p>
        </p:txBody>
      </p:sp>
      <p:sp>
        <p:nvSpPr>
          <p:cNvPr id="205" name="Google Shape;205;p19"/>
          <p:cNvSpPr/>
          <p:nvPr/>
        </p:nvSpPr>
        <p:spPr>
          <a:xfrm>
            <a:off x="7685842" y="3236595"/>
            <a:ext cx="589347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Developed robust loops for `send` and `recv` operations, ensuring complete file transmission by handling partial sends/receives.</a:t>
            </a:r>
            <a:endParaRPr b="0" i="0" sz="1750" u="none" cap="none" strike="noStrike"/>
          </a:p>
        </p:txBody>
      </p:sp>
      <p:sp>
        <p:nvSpPr>
          <p:cNvPr id="206" name="Google Shape;206;p19"/>
          <p:cNvSpPr/>
          <p:nvPr/>
        </p:nvSpPr>
        <p:spPr>
          <a:xfrm>
            <a:off x="793790" y="5119092"/>
            <a:ext cx="6407944" cy="121920"/>
          </a:xfrm>
          <a:prstGeom prst="roundRect">
            <a:avLst>
              <a:gd fmla="val 78139" name="adj"/>
            </a:avLst>
          </a:prstGeom>
          <a:solidFill>
            <a:srgbClr val="8C98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9"/>
          <p:cNvSpPr/>
          <p:nvPr/>
        </p:nvSpPr>
        <p:spPr>
          <a:xfrm>
            <a:off x="3657540" y="4809411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8C98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8" name="Google Shape;208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61614" y="4979551"/>
            <a:ext cx="272177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9"/>
          <p:cNvSpPr/>
          <p:nvPr/>
        </p:nvSpPr>
        <p:spPr>
          <a:xfrm>
            <a:off x="1051084" y="5716548"/>
            <a:ext cx="314146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Network Configuration</a:t>
            </a:r>
            <a:endParaRPr b="0" i="0" sz="2200" u="none" cap="none" strike="noStrike"/>
          </a:p>
        </p:txBody>
      </p:sp>
      <p:sp>
        <p:nvSpPr>
          <p:cNvPr id="210" name="Google Shape;210;p19"/>
          <p:cNvSpPr/>
          <p:nvPr/>
        </p:nvSpPr>
        <p:spPr>
          <a:xfrm>
            <a:off x="1051084" y="6206966"/>
            <a:ext cx="589335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Provided clear instructions for firewall exceptions and IP address discovery (`ipconfig`) to simplify client connectivity.</a:t>
            </a:r>
            <a:endParaRPr b="0" i="0" sz="1750" u="none" cap="none" strike="noStrike"/>
          </a:p>
        </p:txBody>
      </p:sp>
      <p:sp>
        <p:nvSpPr>
          <p:cNvPr id="211" name="Google Shape;211;p19"/>
          <p:cNvSpPr/>
          <p:nvPr/>
        </p:nvSpPr>
        <p:spPr>
          <a:xfrm>
            <a:off x="7428548" y="5119092"/>
            <a:ext cx="6408063" cy="121920"/>
          </a:xfrm>
          <a:prstGeom prst="roundRect">
            <a:avLst>
              <a:gd fmla="val 78139" name="adj"/>
            </a:avLst>
          </a:prstGeom>
          <a:solidFill>
            <a:srgbClr val="8C98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9"/>
          <p:cNvSpPr/>
          <p:nvPr/>
        </p:nvSpPr>
        <p:spPr>
          <a:xfrm>
            <a:off x="10292298" y="4809411"/>
            <a:ext cx="680442" cy="680442"/>
          </a:xfrm>
          <a:prstGeom prst="roundRect">
            <a:avLst>
              <a:gd fmla="val 134383" name="adj"/>
            </a:avLst>
          </a:prstGeom>
          <a:solidFill>
            <a:srgbClr val="8C98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3" name="Google Shape;213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96371" y="4979551"/>
            <a:ext cx="272177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9"/>
          <p:cNvSpPr/>
          <p:nvPr/>
        </p:nvSpPr>
        <p:spPr>
          <a:xfrm>
            <a:off x="7685842" y="571654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Error Handling</a:t>
            </a:r>
            <a:endParaRPr b="0" i="0" sz="2200" u="none" cap="none" strike="noStrike"/>
          </a:p>
        </p:txBody>
      </p:sp>
      <p:sp>
        <p:nvSpPr>
          <p:cNvPr id="215" name="Google Shape;215;p19"/>
          <p:cNvSpPr/>
          <p:nvPr/>
        </p:nvSpPr>
        <p:spPr>
          <a:xfrm>
            <a:off x="7685842" y="6206966"/>
            <a:ext cx="589347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None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Integrated `WSAGetLastError()` extensively for detailed error reporting, facilitating debugging and improving application stability.</a:t>
            </a:r>
            <a:endParaRPr b="0" i="0" sz="1750" u="none" cap="none" strike="noStrike"/>
          </a:p>
        </p:txBody>
      </p:sp>
      <p:sp>
        <p:nvSpPr>
          <p:cNvPr id="216" name="Google Shape;216;p19"/>
          <p:cNvSpPr/>
          <p:nvPr/>
        </p:nvSpPr>
        <p:spPr>
          <a:xfrm>
            <a:off x="12763525" y="7387975"/>
            <a:ext cx="1866900" cy="841500"/>
          </a:xfrm>
          <a:prstGeom prst="rect">
            <a:avLst/>
          </a:prstGeom>
          <a:solidFill>
            <a:srgbClr val="080E26"/>
          </a:solidFill>
          <a:ln cap="flat" cmpd="sng" w="9525">
            <a:solidFill>
              <a:srgbClr val="080E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0E26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0"/>
          <p:cNvSpPr/>
          <p:nvPr/>
        </p:nvSpPr>
        <p:spPr>
          <a:xfrm>
            <a:off x="793790" y="872252"/>
            <a:ext cx="96882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Fraunces Medium"/>
              <a:buNone/>
            </a:pPr>
            <a:r>
              <a:rPr b="0" i="0" lang="en-US" sz="445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Conclusion</a:t>
            </a:r>
            <a:endParaRPr b="0" i="0" sz="4450" u="none" cap="none" strike="noStrike"/>
          </a:p>
        </p:txBody>
      </p:sp>
      <p:sp>
        <p:nvSpPr>
          <p:cNvPr id="223" name="Google Shape;223;p20"/>
          <p:cNvSpPr/>
          <p:nvPr/>
        </p:nvSpPr>
        <p:spPr>
          <a:xfrm>
            <a:off x="793790" y="2148007"/>
            <a:ext cx="34791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Fraunces Medium"/>
              <a:buNone/>
            </a:pPr>
            <a:r>
              <a:rPr b="0" i="0" lang="en-US" sz="2200" u="none" cap="none" strike="noStrike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Project Accomplishments</a:t>
            </a:r>
            <a:endParaRPr b="0" i="0" sz="2200" u="none" cap="none" strike="noStrike"/>
          </a:p>
        </p:txBody>
      </p:sp>
      <p:sp>
        <p:nvSpPr>
          <p:cNvPr id="224" name="Google Shape;224;p20"/>
          <p:cNvSpPr/>
          <p:nvPr/>
        </p:nvSpPr>
        <p:spPr>
          <a:xfrm>
            <a:off x="793790" y="2729151"/>
            <a:ext cx="6244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Char char="•"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Successfully built a functional chat server with real-time messaging and file transfer capabilities.</a:t>
            </a:r>
            <a:endParaRPr b="0" i="0" sz="1750" u="none" cap="none" strike="noStrike"/>
          </a:p>
        </p:txBody>
      </p:sp>
      <p:sp>
        <p:nvSpPr>
          <p:cNvPr id="225" name="Google Shape;225;p20"/>
          <p:cNvSpPr/>
          <p:nvPr/>
        </p:nvSpPr>
        <p:spPr>
          <a:xfrm>
            <a:off x="793790" y="3534251"/>
            <a:ext cx="6244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Char char="•"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Gained hands-on experience with C, WinSock API, and multi-threading for network applications.</a:t>
            </a:r>
            <a:endParaRPr b="0" i="0" sz="1750" u="none" cap="none" strike="noStrike"/>
          </a:p>
        </p:txBody>
      </p:sp>
      <p:sp>
        <p:nvSpPr>
          <p:cNvPr id="226" name="Google Shape;226;p20"/>
          <p:cNvSpPr/>
          <p:nvPr/>
        </p:nvSpPr>
        <p:spPr>
          <a:xfrm>
            <a:off x="793790" y="4339352"/>
            <a:ext cx="6244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750"/>
              <a:buFont typeface="Epilogue"/>
              <a:buChar char="•"/>
            </a:pPr>
            <a:r>
              <a:rPr b="0" i="0" lang="en-US" sz="1750" u="none" cap="none" strike="noStrike">
                <a:solidFill>
                  <a:srgbClr val="EBECEF"/>
                </a:solidFill>
                <a:latin typeface="Epilogue"/>
                <a:ea typeface="Epilogue"/>
                <a:cs typeface="Epilogue"/>
                <a:sym typeface="Epilogue"/>
              </a:rPr>
              <a:t>Demonstrated robust error handling and concurrency control in a networked environment.</a:t>
            </a:r>
            <a:endParaRPr b="0" i="0" sz="1750" u="none" cap="none" strike="noStrike"/>
          </a:p>
        </p:txBody>
      </p:sp>
      <p:sp>
        <p:nvSpPr>
          <p:cNvPr id="227" name="Google Shape;227;p20"/>
          <p:cNvSpPr/>
          <p:nvPr/>
        </p:nvSpPr>
        <p:spPr>
          <a:xfrm>
            <a:off x="12763525" y="7387975"/>
            <a:ext cx="1866900" cy="841500"/>
          </a:xfrm>
          <a:prstGeom prst="rect">
            <a:avLst/>
          </a:prstGeom>
          <a:solidFill>
            <a:srgbClr val="080E26"/>
          </a:solidFill>
          <a:ln cap="flat" cmpd="sng" w="9525">
            <a:solidFill>
              <a:srgbClr val="080E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0"/>
          <p:cNvSpPr txBox="1"/>
          <p:nvPr/>
        </p:nvSpPr>
        <p:spPr>
          <a:xfrm>
            <a:off x="1700225" y="6679075"/>
            <a:ext cx="58371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Fraunces"/>
                <a:ea typeface="Fraunces"/>
                <a:cs typeface="Fraunces"/>
                <a:sym typeface="Fraunces"/>
              </a:rPr>
              <a:t>email: </a:t>
            </a:r>
            <a:r>
              <a:rPr b="1" lang="en-US" sz="2400">
                <a:solidFill>
                  <a:srgbClr val="E3E3E3"/>
                </a:solidFill>
                <a:latin typeface="Fraunces"/>
                <a:ea typeface="Fraunces"/>
                <a:cs typeface="Fraunces"/>
                <a:sym typeface="Fraunces"/>
              </a:rPr>
              <a:t>ce23039@mbstu.ac.bd</a:t>
            </a:r>
            <a:endParaRPr b="1" sz="2400">
              <a:solidFill>
                <a:schemeClr val="lt1"/>
              </a:solidFill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229" name="Google Shape;229;p20"/>
          <p:cNvSpPr txBox="1"/>
          <p:nvPr/>
        </p:nvSpPr>
        <p:spPr>
          <a:xfrm>
            <a:off x="1700225" y="7283100"/>
            <a:ext cx="48867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Fraunces"/>
                <a:ea typeface="Fraunces"/>
                <a:cs typeface="Fraunces"/>
                <a:sym typeface="Fraunces"/>
              </a:rPr>
              <a:t>github: github.com/Meherajs</a:t>
            </a:r>
            <a:endParaRPr b="1" sz="2000">
              <a:solidFill>
                <a:schemeClr val="lt1"/>
              </a:solidFill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230" name="Google Shape;230;p20"/>
          <p:cNvSpPr txBox="1"/>
          <p:nvPr/>
        </p:nvSpPr>
        <p:spPr>
          <a:xfrm>
            <a:off x="1700225" y="6115050"/>
            <a:ext cx="36483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Fraunces"/>
                <a:ea typeface="Fraunces"/>
                <a:cs typeface="Fraunces"/>
                <a:sym typeface="Fraunces"/>
              </a:rPr>
              <a:t>Meheraj Alam</a:t>
            </a:r>
            <a:endParaRPr b="1" sz="2000">
              <a:solidFill>
                <a:schemeClr val="lt1"/>
              </a:solidFill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231" name="Google Shape;231;p20"/>
          <p:cNvSpPr txBox="1"/>
          <p:nvPr/>
        </p:nvSpPr>
        <p:spPr>
          <a:xfrm>
            <a:off x="1708625" y="5525450"/>
            <a:ext cx="34791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Presentation by,</a:t>
            </a:r>
            <a:endParaRPr sz="1900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232" name="Google Shape;232;p20"/>
          <p:cNvSpPr/>
          <p:nvPr/>
        </p:nvSpPr>
        <p:spPr>
          <a:xfrm>
            <a:off x="1428725" y="6335950"/>
            <a:ext cx="186624" cy="11880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0"/>
          <p:cNvSpPr/>
          <p:nvPr/>
        </p:nvSpPr>
        <p:spPr>
          <a:xfrm>
            <a:off x="1428725" y="6902100"/>
            <a:ext cx="186624" cy="11880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0"/>
          <p:cNvSpPr/>
          <p:nvPr/>
        </p:nvSpPr>
        <p:spPr>
          <a:xfrm>
            <a:off x="1428725" y="7468250"/>
            <a:ext cx="186624" cy="11880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